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408"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68BE7A-1D86-4442-B9F3-885DAF3EA930}"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5DCD9-E9F8-4D5B-A55A-A275BF1DD64C}" type="slidenum">
              <a:rPr lang="en-GB" smtClean="0"/>
              <a:t>‹#›</a:t>
            </a:fld>
            <a:endParaRPr lang="en-GB"/>
          </a:p>
        </p:txBody>
      </p:sp>
    </p:spTree>
    <p:extLst>
      <p:ext uri="{BB962C8B-B14F-4D97-AF65-F5344CB8AC3E}">
        <p14:creationId xmlns:p14="http://schemas.microsoft.com/office/powerpoint/2010/main" val="1810566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C65DCD9-E9F8-4D5B-A55A-A275BF1DD64C}" type="slidenum">
              <a:rPr lang="en-GB" smtClean="0"/>
              <a:t>1</a:t>
            </a:fld>
            <a:endParaRPr lang="en-GB"/>
          </a:p>
        </p:txBody>
      </p:sp>
    </p:spTree>
    <p:extLst>
      <p:ext uri="{BB962C8B-B14F-4D97-AF65-F5344CB8AC3E}">
        <p14:creationId xmlns:p14="http://schemas.microsoft.com/office/powerpoint/2010/main" val="560965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62B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1143000"/>
            <a:ext cx="10515600" cy="960120"/>
          </a:xfrm>
          <a:prstGeom prst="rect">
            <a:avLst/>
          </a:prstGeom>
          <a:noFill/>
        </p:spPr>
        <p:txBody>
          <a:bodyPr wrap="square" lIns="54864" tIns="36576" rIns="45720" bIns="27432">
            <a:spAutoFit/>
          </a:bodyPr>
          <a:lstStyle/>
          <a:p>
            <a:pPr algn="l"/>
            <a:r>
              <a:rPr sz="4800" b="1">
                <a:solidFill>
                  <a:srgbClr val="FFFFFF"/>
                </a:solidFill>
                <a:latin typeface="Aptos"/>
              </a:rPr>
              <a:t>CASPer</a:t>
            </a:r>
          </a:p>
        </p:txBody>
      </p:sp>
      <p:sp>
        <p:nvSpPr>
          <p:cNvPr id="4" name="TextBox 3"/>
          <p:cNvSpPr txBox="1"/>
          <p:nvPr/>
        </p:nvSpPr>
        <p:spPr>
          <a:xfrm>
            <a:off x="868680" y="2148840"/>
            <a:ext cx="10424160" cy="640080"/>
          </a:xfrm>
          <a:prstGeom prst="rect">
            <a:avLst/>
          </a:prstGeom>
          <a:noFill/>
        </p:spPr>
        <p:txBody>
          <a:bodyPr wrap="square" lIns="54864" tIns="36576" rIns="45720" bIns="27432">
            <a:spAutoFit/>
          </a:bodyPr>
          <a:lstStyle/>
          <a:p>
            <a:pPr algn="l"/>
            <a:r>
              <a:rPr sz="3000" b="1">
                <a:solidFill>
                  <a:srgbClr val="9BE1DA"/>
                </a:solidFill>
                <a:latin typeface="Aptos"/>
              </a:rPr>
              <a:t>Situational Judgement Test</a:t>
            </a:r>
          </a:p>
        </p:txBody>
      </p:sp>
      <p:sp>
        <p:nvSpPr>
          <p:cNvPr id="5" name="TextBox 4"/>
          <p:cNvSpPr txBox="1"/>
          <p:nvPr/>
        </p:nvSpPr>
        <p:spPr>
          <a:xfrm>
            <a:off x="896112" y="2971800"/>
            <a:ext cx="9875520" cy="457200"/>
          </a:xfrm>
          <a:prstGeom prst="rect">
            <a:avLst/>
          </a:prstGeom>
          <a:noFill/>
        </p:spPr>
        <p:txBody>
          <a:bodyPr wrap="square" lIns="54864" tIns="36576" rIns="45720" bIns="27432">
            <a:spAutoFit/>
          </a:bodyPr>
          <a:lstStyle/>
          <a:p>
            <a:pPr algn="l"/>
            <a:r>
              <a:rPr sz="2100" b="0">
                <a:solidFill>
                  <a:srgbClr val="FFFFFF"/>
                </a:solidFill>
                <a:latin typeface="Aptos"/>
              </a:rPr>
              <a:t>Preparation for UK medical school applicants</a:t>
            </a:r>
          </a:p>
        </p:txBody>
      </p:sp>
      <p:sp>
        <p:nvSpPr>
          <p:cNvPr id="6" name="Rectangle 5"/>
          <p:cNvSpPr/>
          <p:nvPr/>
        </p:nvSpPr>
        <p:spPr>
          <a:xfrm>
            <a:off x="896112" y="3767328"/>
            <a:ext cx="1051560" cy="7315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96112" y="4069080"/>
            <a:ext cx="10058400" cy="411480"/>
          </a:xfrm>
          <a:prstGeom prst="rect">
            <a:avLst/>
          </a:prstGeom>
          <a:noFill/>
        </p:spPr>
        <p:txBody>
          <a:bodyPr wrap="square" lIns="54864" tIns="36576" rIns="45720" bIns="27432">
            <a:spAutoFit/>
          </a:bodyPr>
          <a:lstStyle/>
          <a:p>
            <a:pPr algn="l"/>
            <a:r>
              <a:rPr sz="1600" b="0">
                <a:solidFill>
                  <a:srgbClr val="DCE6EE"/>
                </a:solidFill>
                <a:latin typeface="Aptos"/>
              </a:rPr>
              <a:t>Understanding the test • Professional qualities • Practice scenarios</a:t>
            </a:r>
          </a:p>
        </p:txBody>
      </p:sp>
      <p:sp>
        <p:nvSpPr>
          <p:cNvPr id="8" name="TextBox 7"/>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C8D2DC"/>
                </a:solidFill>
                <a:latin typeface="Aptos"/>
              </a:rPr>
              <a:t>01</a:t>
            </a:r>
          </a:p>
        </p:txBody>
      </p:sp>
      <p:pic>
        <p:nvPicPr>
          <p:cNvPr id="10" name="Picture 9">
            <a:extLst>
              <a:ext uri="{FF2B5EF4-FFF2-40B4-BE49-F238E27FC236}">
                <a16:creationId xmlns:a16="http://schemas.microsoft.com/office/drawing/2014/main" id="{5D991C03-6994-C3B8-D74C-7C52E3C64A9F}"/>
              </a:ext>
            </a:extLst>
          </p:cNvPr>
          <p:cNvPicPr>
            <a:picLocks noChangeAspect="1"/>
          </p:cNvPicPr>
          <p:nvPr/>
        </p:nvPicPr>
        <p:blipFill>
          <a:blip r:embed="rId3"/>
          <a:stretch>
            <a:fillRect/>
          </a:stretch>
        </p:blipFill>
        <p:spPr>
          <a:xfrm>
            <a:off x="-628383" y="-567267"/>
            <a:ext cx="4846633"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Session overview</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02</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Understand what CASPer assesses and how the test works</a:t>
            </a:r>
          </a:p>
          <a:p>
            <a:pPr>
              <a:spcAft>
                <a:spcPts val="1200"/>
              </a:spcAft>
              <a:defRPr sz="2000">
                <a:solidFill>
                  <a:srgbClr val="27333F"/>
                </a:solidFill>
                <a:latin typeface="Aptos"/>
              </a:defRPr>
            </a:pPr>
            <a:r>
              <a:t>•  Connect professional qualities to the GMC framework</a:t>
            </a:r>
          </a:p>
          <a:p>
            <a:pPr>
              <a:spcAft>
                <a:spcPts val="1200"/>
              </a:spcAft>
              <a:defRPr sz="2000">
                <a:solidFill>
                  <a:srgbClr val="27333F"/>
                </a:solidFill>
                <a:latin typeface="Aptos"/>
              </a:defRPr>
            </a:pPr>
            <a:r>
              <a:t>•  Practise responding to realistic interpersonal and ethical dilemmas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Session aim</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Develop clear, balanced and practical reasoning—not memorised answers.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What is CASPer?</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03</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CASPer stands for Computer-Based Assessment for Sampling Personal Characteristics</a:t>
            </a:r>
          </a:p>
          <a:p>
            <a:pPr>
              <a:spcAft>
                <a:spcPts val="1200"/>
              </a:spcAft>
              <a:defRPr sz="2000">
                <a:solidFill>
                  <a:srgbClr val="27333F"/>
                </a:solidFill>
                <a:latin typeface="Aptos"/>
              </a:defRPr>
            </a:pPr>
            <a:r>
              <a:t>•  An online situational judgement test used by some medical schools</a:t>
            </a:r>
          </a:p>
          <a:p>
            <a:pPr>
              <a:spcAft>
                <a:spcPts val="1200"/>
              </a:spcAft>
              <a:defRPr sz="2000">
                <a:solidFill>
                  <a:srgbClr val="27333F"/>
                </a:solidFill>
                <a:latin typeface="Aptos"/>
              </a:defRPr>
            </a:pPr>
            <a:r>
              <a:t>•  Explores how applicants approach interpersonal, ethical and professional dilemmas</a:t>
            </a:r>
          </a:p>
          <a:p>
            <a:pPr>
              <a:spcAft>
                <a:spcPts val="1200"/>
              </a:spcAft>
              <a:defRPr sz="2000">
                <a:solidFill>
                  <a:srgbClr val="27333F"/>
                </a:solidFill>
                <a:latin typeface="Aptos"/>
              </a:defRPr>
            </a:pPr>
            <a:r>
              <a:t>•  Complements academic measures; it is not a test of medical knowledge</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Core idea</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The focus is on how you think about a situation and justify what you would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What does CASPer assess?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04</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Empathy: understanding feelings and perspectives</a:t>
            </a:r>
          </a:p>
          <a:p>
            <a:pPr>
              <a:spcAft>
                <a:spcPts val="1200"/>
              </a:spcAft>
              <a:defRPr sz="2000">
                <a:solidFill>
                  <a:srgbClr val="27333F"/>
                </a:solidFill>
                <a:latin typeface="Aptos"/>
              </a:defRPr>
            </a:pPr>
            <a:r>
              <a:t>•  Ethical judgement: recognising competing responsibilities</a:t>
            </a:r>
          </a:p>
          <a:p>
            <a:pPr>
              <a:spcAft>
                <a:spcPts val="1200"/>
              </a:spcAft>
              <a:defRPr sz="2000">
                <a:solidFill>
                  <a:srgbClr val="27333F"/>
                </a:solidFill>
                <a:latin typeface="Aptos"/>
              </a:defRPr>
            </a:pPr>
            <a:r>
              <a:t>•  Communication: expressing ideas clearly and respectfully</a:t>
            </a:r>
          </a:p>
          <a:p>
            <a:pPr>
              <a:spcAft>
                <a:spcPts val="1200"/>
              </a:spcAft>
              <a:defRPr sz="2000">
                <a:solidFill>
                  <a:srgbClr val="27333F"/>
                </a:solidFill>
                <a:latin typeface="Aptos"/>
              </a:defRPr>
            </a:pPr>
            <a:r>
              <a:t>•  Teamwork: collaborating and managing disagreements</a:t>
            </a:r>
          </a:p>
          <a:p>
            <a:pPr>
              <a:spcAft>
                <a:spcPts val="1200"/>
              </a:spcAft>
              <a:defRPr sz="2000">
                <a:solidFill>
                  <a:srgbClr val="27333F"/>
                </a:solidFill>
                <a:latin typeface="Aptos"/>
              </a:defRPr>
            </a:pPr>
            <a:r>
              <a:t>•  Professionalism: acting with integrity and accountability</a:t>
            </a:r>
          </a:p>
          <a:p>
            <a:pPr>
              <a:spcAft>
                <a:spcPts val="1200"/>
              </a:spcAft>
              <a:defRPr sz="2000">
                <a:solidFill>
                  <a:srgbClr val="27333F"/>
                </a:solidFill>
                <a:latin typeface="Aptos"/>
              </a:defRPr>
            </a:pPr>
            <a:r>
              <a:t>•  Critical thinking: considering options and consequences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Remember</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These are useful preparation themes, not a definitive or publicly disclosed scoring checklist.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What is the test format?</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05</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Completed online using a computer, webcam and microphone</a:t>
            </a:r>
          </a:p>
          <a:p>
            <a:pPr>
              <a:spcAft>
                <a:spcPts val="1200"/>
              </a:spcAft>
              <a:defRPr sz="2000">
                <a:solidFill>
                  <a:srgbClr val="27333F"/>
                </a:solidFill>
                <a:latin typeface="Aptos"/>
              </a:defRPr>
            </a:pPr>
            <a:r>
              <a:t>•  Includes scenarios followed by open-ended questions</a:t>
            </a:r>
          </a:p>
          <a:p>
            <a:pPr>
              <a:spcAft>
                <a:spcPts val="1200"/>
              </a:spcAft>
              <a:defRPr sz="2000">
                <a:solidFill>
                  <a:srgbClr val="27333F"/>
                </a:solidFill>
                <a:latin typeface="Aptos"/>
              </a:defRPr>
            </a:pPr>
            <a:r>
              <a:t>•  Uses both typed and recorded video responses</a:t>
            </a:r>
          </a:p>
          <a:p>
            <a:pPr>
              <a:spcAft>
                <a:spcPts val="1200"/>
              </a:spcAft>
              <a:defRPr sz="2000">
                <a:solidFill>
                  <a:srgbClr val="27333F"/>
                </a:solidFill>
                <a:latin typeface="Aptos"/>
              </a:defRPr>
            </a:pPr>
            <a:r>
              <a:t>•  Questions may ask what you would do, why, or how you would reflect</a:t>
            </a:r>
          </a:p>
          <a:p>
            <a:pPr>
              <a:spcAft>
                <a:spcPts val="1200"/>
              </a:spcAft>
              <a:defRPr sz="2000">
                <a:solidFill>
                  <a:srgbClr val="27333F"/>
                </a:solidFill>
                <a:latin typeface="Aptos"/>
              </a:defRPr>
            </a:pPr>
            <a:r>
              <a:t>•  Format and timings can change between admissions cycles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Preparation tip</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Check the official CASPer instructions for your specific test and admissions cycle.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What might a scenario look like?</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06</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You are working on a group project. One member has not completed their allocated work.</a:t>
            </a:r>
          </a:p>
          <a:p>
            <a:pPr>
              <a:spcAft>
                <a:spcPts val="1200"/>
              </a:spcAft>
              <a:defRPr sz="2000">
                <a:solidFill>
                  <a:srgbClr val="27333F"/>
                </a:solidFill>
                <a:latin typeface="Aptos"/>
              </a:defRPr>
            </a:pPr>
            <a:r>
              <a:t>•  The deadline is tomorrow, and the rest of the group is becoming frustrated.</a:t>
            </a:r>
          </a:p>
          <a:p>
            <a:pPr>
              <a:spcAft>
                <a:spcPts val="1200"/>
              </a:spcAft>
              <a:defRPr sz="2000">
                <a:solidFill>
                  <a:srgbClr val="27333F"/>
                </a:solidFill>
                <a:latin typeface="Aptos"/>
              </a:defRPr>
            </a:pPr>
            <a:r>
              <a:t>•  You do not know why the student has not completed the work.</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Possible questions</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How would you approach this? What would you do if the student continued to miss deadlines?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How are responses assessed?</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07</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Responses are evaluated by trained human raters</a:t>
            </a:r>
          </a:p>
          <a:p>
            <a:pPr>
              <a:spcAft>
                <a:spcPts val="1200"/>
              </a:spcAft>
              <a:defRPr sz="2000">
                <a:solidFill>
                  <a:srgbClr val="27333F"/>
                </a:solidFill>
                <a:latin typeface="Aptos"/>
              </a:defRPr>
            </a:pPr>
            <a:r>
              <a:t>•  The focus is on the content and reasoning in your answers</a:t>
            </a:r>
          </a:p>
          <a:p>
            <a:pPr>
              <a:spcAft>
                <a:spcPts val="1200"/>
              </a:spcAft>
              <a:defRPr sz="2000">
                <a:solidFill>
                  <a:srgbClr val="27333F"/>
                </a:solidFill>
                <a:latin typeface="Aptos"/>
              </a:defRPr>
            </a:pPr>
            <a:r>
              <a:t>•  Scenarios can assess several qualities at once</a:t>
            </a:r>
          </a:p>
          <a:p>
            <a:pPr>
              <a:spcAft>
                <a:spcPts val="1200"/>
              </a:spcAft>
              <a:defRPr sz="2000">
                <a:solidFill>
                  <a:srgbClr val="27333F"/>
                </a:solidFill>
                <a:latin typeface="Aptos"/>
              </a:defRPr>
            </a:pPr>
            <a:r>
              <a:t>•  There is no single correct answer for every situation</a:t>
            </a:r>
          </a:p>
          <a:p>
            <a:pPr>
              <a:spcAft>
                <a:spcPts val="1200"/>
              </a:spcAft>
              <a:defRPr sz="2000">
                <a:solidFill>
                  <a:srgbClr val="27333F"/>
                </a:solidFill>
                <a:latin typeface="Aptos"/>
              </a:defRPr>
            </a:pPr>
            <a:r>
              <a:t>•  Participating institutions use results according to their own admissions processes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Avoid</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Trying to guess a hidden model answer or relying on memorised scripts.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How should you prepare?</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INTRODUCTION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08</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Practise a range of ethical and interpersonal scenarios</a:t>
            </a:r>
          </a:p>
          <a:p>
            <a:pPr>
              <a:spcAft>
                <a:spcPts val="1200"/>
              </a:spcAft>
              <a:defRPr sz="2000">
                <a:solidFill>
                  <a:srgbClr val="27333F"/>
                </a:solidFill>
                <a:latin typeface="Aptos"/>
              </a:defRPr>
            </a:pPr>
            <a:r>
              <a:t>•  Work under time limits to organise your thoughts</a:t>
            </a:r>
          </a:p>
          <a:p>
            <a:pPr>
              <a:spcAft>
                <a:spcPts val="1200"/>
              </a:spcAft>
              <a:defRPr sz="2000">
                <a:solidFill>
                  <a:srgbClr val="27333F"/>
                </a:solidFill>
                <a:latin typeface="Aptos"/>
              </a:defRPr>
            </a:pPr>
            <a:r>
              <a:t>•  Practise speaking aloud and review clarity, pace and structure</a:t>
            </a:r>
          </a:p>
          <a:p>
            <a:pPr>
              <a:spcAft>
                <a:spcPts val="1200"/>
              </a:spcAft>
              <a:defRPr sz="2000">
                <a:solidFill>
                  <a:srgbClr val="27333F"/>
                </a:solidFill>
                <a:latin typeface="Aptos"/>
              </a:defRPr>
            </a:pPr>
            <a:r>
              <a:t>•  Reflect on experiences involving teamwork, conflict and responsibility</a:t>
            </a:r>
          </a:p>
          <a:p>
            <a:pPr>
              <a:spcAft>
                <a:spcPts val="1200"/>
              </a:spcAft>
              <a:defRPr sz="2000">
                <a:solidFill>
                  <a:srgbClr val="27333F"/>
                </a:solidFill>
                <a:latin typeface="Aptos"/>
              </a:defRPr>
            </a:pPr>
            <a:r>
              <a:t>•  Use official practice materials to become familiar with the interface</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Aim</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Build transferable reasoning skills rather than memorising responses.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What makes a good doctor?</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09</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The GMC’s Good medical practice (2024) sets out four equally important domains:</a:t>
            </a:r>
          </a:p>
          <a:p>
            <a:pPr>
              <a:spcAft>
                <a:spcPts val="1200"/>
              </a:spcAft>
              <a:defRPr sz="2000">
                <a:solidFill>
                  <a:srgbClr val="27333F"/>
                </a:solidFill>
                <a:latin typeface="Aptos"/>
              </a:defRPr>
            </a:pPr>
            <a:r>
              <a:t>•  Knowledge, skills and development</a:t>
            </a:r>
          </a:p>
          <a:p>
            <a:pPr>
              <a:spcAft>
                <a:spcPts val="1200"/>
              </a:spcAft>
              <a:defRPr sz="2000">
                <a:solidFill>
                  <a:srgbClr val="27333F"/>
                </a:solidFill>
                <a:latin typeface="Aptos"/>
              </a:defRPr>
            </a:pPr>
            <a:r>
              <a:t>•  Patients, partnership and communication</a:t>
            </a:r>
          </a:p>
          <a:p>
            <a:pPr>
              <a:spcAft>
                <a:spcPts val="1200"/>
              </a:spcAft>
              <a:defRPr sz="2000">
                <a:solidFill>
                  <a:srgbClr val="27333F"/>
                </a:solidFill>
                <a:latin typeface="Aptos"/>
              </a:defRPr>
            </a:pPr>
            <a:r>
              <a:t>•  Colleagues, culture and safety</a:t>
            </a:r>
          </a:p>
          <a:p>
            <a:pPr>
              <a:spcAft>
                <a:spcPts val="1200"/>
              </a:spcAft>
              <a:defRPr sz="2000">
                <a:solidFill>
                  <a:srgbClr val="27333F"/>
                </a:solidFill>
                <a:latin typeface="Aptos"/>
              </a:defRPr>
            </a:pPr>
            <a:r>
              <a:t>•  Trust and professionalism</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Framework</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These domains provide a professional context for thinking about behaviours relevant to medicine.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Empathy and compassion</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10</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Recognise and acknowledge the emotions and experiences of others</a:t>
            </a:r>
          </a:p>
          <a:p>
            <a:pPr>
              <a:spcAft>
                <a:spcPts val="1200"/>
              </a:spcAft>
              <a:defRPr sz="2000">
                <a:solidFill>
                  <a:srgbClr val="27333F"/>
                </a:solidFill>
                <a:latin typeface="Aptos"/>
              </a:defRPr>
            </a:pPr>
            <a:r>
              <a:t>•  Listen without making assumptions or passing judgement</a:t>
            </a:r>
          </a:p>
          <a:p>
            <a:pPr>
              <a:spcAft>
                <a:spcPts val="1200"/>
              </a:spcAft>
              <a:defRPr sz="2000">
                <a:solidFill>
                  <a:srgbClr val="27333F"/>
                </a:solidFill>
                <a:latin typeface="Aptos"/>
              </a:defRPr>
            </a:pPr>
            <a:r>
              <a:t>•  Consider how personal, cultural and social circumstances influence behaviour</a:t>
            </a:r>
          </a:p>
          <a:p>
            <a:pPr>
              <a:spcAft>
                <a:spcPts val="1200"/>
              </a:spcAft>
              <a:defRPr sz="2000">
                <a:solidFill>
                  <a:srgbClr val="27333F"/>
                </a:solidFill>
                <a:latin typeface="Aptos"/>
              </a:defRPr>
            </a:pPr>
            <a:r>
              <a:t>•  Show kindness and respect, particularly when someone is distressed</a:t>
            </a:r>
          </a:p>
          <a:p>
            <a:pPr>
              <a:spcAft>
                <a:spcPts val="1200"/>
              </a:spcAft>
              <a:defRPr sz="2000">
                <a:solidFill>
                  <a:srgbClr val="27333F"/>
                </a:solidFill>
                <a:latin typeface="Aptos"/>
              </a:defRPr>
            </a:pPr>
            <a:r>
              <a:t>•  Maintain appropriate boundaries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Be compassionate without excusing harmful behaviour or abandoning responsibilities.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Integrity and honesty</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11</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Be truthful, even when doing so is uncomfortable</a:t>
            </a:r>
          </a:p>
          <a:p>
            <a:pPr>
              <a:spcAft>
                <a:spcPts val="1200"/>
              </a:spcAft>
              <a:defRPr sz="2000">
                <a:solidFill>
                  <a:srgbClr val="27333F"/>
                </a:solidFill>
                <a:latin typeface="Aptos"/>
              </a:defRPr>
            </a:pPr>
            <a:r>
              <a:t>•  Take responsibility for your actions and mistakes</a:t>
            </a:r>
          </a:p>
          <a:p>
            <a:pPr>
              <a:spcAft>
                <a:spcPts val="1200"/>
              </a:spcAft>
              <a:defRPr sz="2000">
                <a:solidFill>
                  <a:srgbClr val="27333F"/>
                </a:solidFill>
                <a:latin typeface="Aptos"/>
              </a:defRPr>
            </a:pPr>
            <a:r>
              <a:t>•  Avoid concealing errors or misleading others</a:t>
            </a:r>
          </a:p>
          <a:p>
            <a:pPr>
              <a:spcAft>
                <a:spcPts val="1200"/>
              </a:spcAft>
              <a:defRPr sz="2000">
                <a:solidFill>
                  <a:srgbClr val="27333F"/>
                </a:solidFill>
                <a:latin typeface="Aptos"/>
              </a:defRPr>
            </a:pPr>
            <a:r>
              <a:t>•  Maintain confidentiality and professional boundaries</a:t>
            </a:r>
          </a:p>
          <a:p>
            <a:pPr>
              <a:spcAft>
                <a:spcPts val="1200"/>
              </a:spcAft>
              <a:defRPr sz="2000">
                <a:solidFill>
                  <a:srgbClr val="27333F"/>
                </a:solidFill>
                <a:latin typeface="Aptos"/>
              </a:defRPr>
            </a:pPr>
            <a:r>
              <a:t>•  Act consistently with your stated values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Acknowledge a mistake, explain its impact and take steps to correct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Communication and interpersonal skills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12</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Listen actively and allow others to express their views</a:t>
            </a:r>
          </a:p>
          <a:p>
            <a:pPr>
              <a:spcAft>
                <a:spcPts val="1200"/>
              </a:spcAft>
              <a:defRPr sz="2000">
                <a:solidFill>
                  <a:srgbClr val="27333F"/>
                </a:solidFill>
                <a:latin typeface="Aptos"/>
              </a:defRPr>
            </a:pPr>
            <a:r>
              <a:t>•  Communicate clearly, calmly and respectfully</a:t>
            </a:r>
          </a:p>
          <a:p>
            <a:pPr>
              <a:spcAft>
                <a:spcPts val="1200"/>
              </a:spcAft>
              <a:defRPr sz="2000">
                <a:solidFill>
                  <a:srgbClr val="27333F"/>
                </a:solidFill>
                <a:latin typeface="Aptos"/>
              </a:defRPr>
            </a:pPr>
            <a:r>
              <a:t>•  Adapt communication to the individual</a:t>
            </a:r>
          </a:p>
          <a:p>
            <a:pPr>
              <a:spcAft>
                <a:spcPts val="1200"/>
              </a:spcAft>
              <a:defRPr sz="2000">
                <a:solidFill>
                  <a:srgbClr val="27333F"/>
                </a:solidFill>
                <a:latin typeface="Aptos"/>
              </a:defRPr>
            </a:pPr>
            <a:r>
              <a:t>•  Ask open questions to clarify misunderstandings</a:t>
            </a:r>
          </a:p>
          <a:p>
            <a:pPr>
              <a:spcAft>
                <a:spcPts val="1200"/>
              </a:spcAft>
              <a:defRPr sz="2000">
                <a:solidFill>
                  <a:srgbClr val="27333F"/>
                </a:solidFill>
                <a:latin typeface="Aptos"/>
              </a:defRPr>
            </a:pPr>
            <a:r>
              <a:t>•  Resolve disagreements constructively</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Seek to understand the other person's position before explaining your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Teamwork and collaboration</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13</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Recognise the value of different team members</a:t>
            </a:r>
          </a:p>
          <a:p>
            <a:pPr>
              <a:spcAft>
                <a:spcPts val="1200"/>
              </a:spcAft>
              <a:defRPr sz="2000">
                <a:solidFill>
                  <a:srgbClr val="27333F"/>
                </a:solidFill>
                <a:latin typeface="Aptos"/>
              </a:defRPr>
            </a:pPr>
            <a:r>
              <a:t>•  Share responsibilities fairly and reliably</a:t>
            </a:r>
          </a:p>
          <a:p>
            <a:pPr>
              <a:spcAft>
                <a:spcPts val="1200"/>
              </a:spcAft>
              <a:defRPr sz="2000">
                <a:solidFill>
                  <a:srgbClr val="27333F"/>
                </a:solidFill>
                <a:latin typeface="Aptos"/>
              </a:defRPr>
            </a:pPr>
            <a:r>
              <a:t>•  Support colleagues experiencing difficulties</a:t>
            </a:r>
          </a:p>
          <a:p>
            <a:pPr>
              <a:spcAft>
                <a:spcPts val="1200"/>
              </a:spcAft>
              <a:defRPr sz="2000">
                <a:solidFill>
                  <a:srgbClr val="27333F"/>
                </a:solidFill>
                <a:latin typeface="Aptos"/>
              </a:defRPr>
            </a:pPr>
            <a:r>
              <a:t>•  Address disagreements constructively</a:t>
            </a:r>
          </a:p>
          <a:p>
            <a:pPr>
              <a:spcAft>
                <a:spcPts val="1200"/>
              </a:spcAft>
              <a:defRPr sz="2000">
                <a:solidFill>
                  <a:srgbClr val="27333F"/>
                </a:solidFill>
                <a:latin typeface="Aptos"/>
              </a:defRPr>
            </a:pPr>
            <a:r>
              <a:t>•  Recognise when to seek help or escalate a concern</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Good teamwork includes respectful challenge—not simply agreeing with everyone.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Ethical reasoning and professional judgement</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14</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Identify the ethical issues and competing responsibilities</a:t>
            </a:r>
          </a:p>
          <a:p>
            <a:pPr>
              <a:spcAft>
                <a:spcPts val="1200"/>
              </a:spcAft>
              <a:defRPr sz="2000">
                <a:solidFill>
                  <a:srgbClr val="27333F"/>
                </a:solidFill>
                <a:latin typeface="Aptos"/>
              </a:defRPr>
            </a:pPr>
            <a:r>
              <a:t>•  Consider the rights, welfare and perspectives of everyone involved</a:t>
            </a:r>
          </a:p>
          <a:p>
            <a:pPr>
              <a:spcAft>
                <a:spcPts val="1200"/>
              </a:spcAft>
              <a:defRPr sz="2000">
                <a:solidFill>
                  <a:srgbClr val="27333F"/>
                </a:solidFill>
                <a:latin typeface="Aptos"/>
              </a:defRPr>
            </a:pPr>
            <a:r>
              <a:t>•  Distinguish personal beliefs from professional responsibilities</a:t>
            </a:r>
          </a:p>
          <a:p>
            <a:pPr>
              <a:spcAft>
                <a:spcPts val="1200"/>
              </a:spcAft>
              <a:defRPr sz="2000">
                <a:solidFill>
                  <a:srgbClr val="27333F"/>
                </a:solidFill>
                <a:latin typeface="Aptos"/>
              </a:defRPr>
            </a:pPr>
            <a:r>
              <a:t>•  Consider the consequences of different actions</a:t>
            </a:r>
          </a:p>
          <a:p>
            <a:pPr>
              <a:spcAft>
                <a:spcPts val="1200"/>
              </a:spcAft>
              <a:defRPr sz="2000">
                <a:solidFill>
                  <a:srgbClr val="27333F"/>
                </a:solidFill>
                <a:latin typeface="Aptos"/>
              </a:defRPr>
            </a:pPr>
            <a:r>
              <a:t>•  Justify decisions using clear, balanced reasoning</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Acknowledge competing values and reach a proportionate, defensible response.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Resilience, self-awareness and reflection</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15</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Recognise personal limitations and areas for improvement</a:t>
            </a:r>
          </a:p>
          <a:p>
            <a:pPr>
              <a:spcAft>
                <a:spcPts val="1200"/>
              </a:spcAft>
              <a:defRPr sz="2000">
                <a:solidFill>
                  <a:srgbClr val="27333F"/>
                </a:solidFill>
                <a:latin typeface="Aptos"/>
              </a:defRPr>
            </a:pPr>
            <a:r>
              <a:t>•  Respond constructively to feedback and criticism</a:t>
            </a:r>
          </a:p>
          <a:p>
            <a:pPr>
              <a:spcAft>
                <a:spcPts val="1200"/>
              </a:spcAft>
              <a:defRPr sz="2000">
                <a:solidFill>
                  <a:srgbClr val="27333F"/>
                </a:solidFill>
                <a:latin typeface="Aptos"/>
              </a:defRPr>
            </a:pPr>
            <a:r>
              <a:t>•  Remain calm when faced with uncertainty or conflict</a:t>
            </a:r>
          </a:p>
          <a:p>
            <a:pPr>
              <a:spcAft>
                <a:spcPts val="1200"/>
              </a:spcAft>
              <a:defRPr sz="2000">
                <a:solidFill>
                  <a:srgbClr val="27333F"/>
                </a:solidFill>
                <a:latin typeface="Aptos"/>
              </a:defRPr>
            </a:pPr>
            <a:r>
              <a:t>•  Recognise when additional support is required</a:t>
            </a:r>
          </a:p>
          <a:p>
            <a:pPr>
              <a:spcAft>
                <a:spcPts val="1200"/>
              </a:spcAft>
              <a:defRPr sz="2000">
                <a:solidFill>
                  <a:srgbClr val="27333F"/>
                </a:solidFill>
                <a:latin typeface="Aptos"/>
              </a:defRPr>
            </a:pPr>
            <a:r>
              <a:t>•  Reflect on experiences and adapt future behaviour</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In practice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Resilience is not about never struggling; it includes recognising when to seek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Applying GMC domains to CASPer</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PROFESSIONAL QUALITIES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16</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Knowledge, skills and development: acknowledge uncertainty, seek advice and learn</a:t>
            </a:r>
          </a:p>
          <a:p>
            <a:pPr>
              <a:spcAft>
                <a:spcPts val="1200"/>
              </a:spcAft>
              <a:defRPr sz="2000">
                <a:solidFill>
                  <a:srgbClr val="27333F"/>
                </a:solidFill>
                <a:latin typeface="Aptos"/>
              </a:defRPr>
            </a:pPr>
            <a:r>
              <a:t>•  Patients, partnership and communication: show empathy, listen and respect perspectives</a:t>
            </a:r>
          </a:p>
          <a:p>
            <a:pPr>
              <a:spcAft>
                <a:spcPts val="1200"/>
              </a:spcAft>
              <a:defRPr sz="2000">
                <a:solidFill>
                  <a:srgbClr val="27333F"/>
                </a:solidFill>
                <a:latin typeface="Aptos"/>
              </a:defRPr>
            </a:pPr>
            <a:r>
              <a:t>•  Colleagues, culture and safety: collaborate, resolve conflict and raise concerns</a:t>
            </a:r>
          </a:p>
          <a:p>
            <a:pPr>
              <a:spcAft>
                <a:spcPts val="1200"/>
              </a:spcAft>
              <a:defRPr sz="2000">
                <a:solidFill>
                  <a:srgbClr val="27333F"/>
                </a:solidFill>
                <a:latin typeface="Aptos"/>
              </a:defRPr>
            </a:pPr>
            <a:r>
              <a:t>•  Trust and professionalism: be honest, fair, accountable and respectful</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Key message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Demonstrate qualities through the actions you would take and the reasoning behind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A practical response framework</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17</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1. Identify the issue: what is the central problem and what responsibilities conflict?</a:t>
            </a:r>
          </a:p>
          <a:p>
            <a:pPr>
              <a:spcAft>
                <a:spcPts val="1200"/>
              </a:spcAft>
              <a:defRPr sz="2000">
                <a:solidFill>
                  <a:srgbClr val="27333F"/>
                </a:solidFill>
                <a:latin typeface="Aptos"/>
              </a:defRPr>
            </a:pPr>
            <a:r>
              <a:t>•  2. Consider perspectives: who is affected, and what might explain their position?</a:t>
            </a:r>
          </a:p>
          <a:p>
            <a:pPr>
              <a:spcAft>
                <a:spcPts val="1200"/>
              </a:spcAft>
              <a:defRPr sz="2000">
                <a:solidFill>
                  <a:srgbClr val="27333F"/>
                </a:solidFill>
                <a:latin typeface="Aptos"/>
              </a:defRPr>
            </a:pPr>
            <a:r>
              <a:t>•  3. Explore options: what could you do, and what are the likely consequences?</a:t>
            </a:r>
          </a:p>
          <a:p>
            <a:pPr>
              <a:spcAft>
                <a:spcPts val="1200"/>
              </a:spcAft>
              <a:defRPr sz="2000">
                <a:solidFill>
                  <a:srgbClr val="27333F"/>
                </a:solidFill>
                <a:latin typeface="Aptos"/>
              </a:defRPr>
            </a:pPr>
            <a:r>
              <a:t>•  4. Take proportionate action: what would you do first, and when might you escalate?</a:t>
            </a:r>
          </a:p>
          <a:p>
            <a:pPr>
              <a:spcAft>
                <a:spcPts val="1200"/>
              </a:spcAft>
              <a:defRPr sz="2000">
                <a:solidFill>
                  <a:srgbClr val="27333F"/>
                </a:solidFill>
                <a:latin typeface="Aptos"/>
              </a:defRPr>
            </a:pPr>
            <a:r>
              <a:t>•  5. Explain your reasoning: justify your approach and balance competing priorities.</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Note</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This is a planning aid, not an official CASPer scoring formula.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1 | Academic dishonesty</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18</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You are studying for an important university examination. A close friend says they have obtained a copy of the exam questions from a student in the year above and offers to share them. They ask you to keep it secret, explaining that they are under pressure to achieve good grades.</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respond to your friend?</a:t>
            </a:r>
          </a:p>
          <a:p>
            <a:pPr>
              <a:spcAft>
                <a:spcPts val="1200"/>
              </a:spcAft>
              <a:defRPr sz="1800">
                <a:solidFill>
                  <a:srgbClr val="27333F"/>
                </a:solidFill>
                <a:latin typeface="Aptos"/>
              </a:defRPr>
            </a:pPr>
            <a:r>
              <a:t>•  Would you report the incident to the university? Explain your reasoning.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1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19</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acknowledge the pressure my friend is experiencing and ask how they obtained the questions. I would explain that using confidential examination material would be unfair to other students and could undermine the integrity of the exam. I would decline to use or share the questions and encourage my friend to seek academic support. I would not promise to keep serious misconduct confidential.</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 would consider the university's academic integrity policy and the seriousness of the breach. If there were credible evidence that confidential material had been obtained, I would raise the concern through the appropriate channel. I would avoid assumptions or accusations without establishing the facts.</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Integrity  •  Fairness  •  Empathy  •  Proportionate action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2 | A distressed colleague</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20</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You are working on a group assignment with four other students. One student has repeatedly failed to complete their allocated work. The deadline is approaching, and the group is frustrated. When you speak to the student privately, they become upset and explain that they are experiencing significant difficulties at home.</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approach the situation?</a:t>
            </a:r>
          </a:p>
          <a:p>
            <a:pPr>
              <a:spcAft>
                <a:spcPts val="1200"/>
              </a:spcAft>
              <a:defRPr sz="1800">
                <a:solidFill>
                  <a:srgbClr val="27333F"/>
                </a:solidFill>
                <a:latin typeface="Aptos"/>
              </a:defRPr>
            </a:pPr>
            <a:r>
              <a:t>•  What would you do if the student continued to miss deadlines despite your support?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2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21</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speak privately and give the student an opportunity to explain their circumstances without judgement. I would acknowledge their difficulties and ask what practical support might help. I would also explain the impact on the group and explore realistic tasks or a temporary redistribution of work. I would encourage them to access university support if appropriate.</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If the situation continued, I would review whether the arrangements were working and ensure the workload remained fair. If necessary, I would seek advice from the module tutor, sharing information objectively and respecting the student's privacy. I would aim to support the student while ensuring the group could meet its deadline.</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Empathy  •  Teamwork  •  Communication  •  Fairness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3 | Witnessing discrimination</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22</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During a university group discussion, you hear a student make a derogatory comment about another student's ethnicity. The affected student becomes visibly uncomfortable but does not respond. The student who made the comment laughs and says it was only a joke.</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respond to the situation?</a:t>
            </a:r>
          </a:p>
          <a:p>
            <a:pPr>
              <a:spcAft>
                <a:spcPts val="1200"/>
              </a:spcAft>
              <a:defRPr sz="1800">
                <a:solidFill>
                  <a:srgbClr val="27333F"/>
                </a:solidFill>
                <a:latin typeface="Aptos"/>
              </a:defRPr>
            </a:pPr>
            <a:r>
              <a:t>•  What would you do if the student who made the comment dismissed your concerns?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3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23</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calmly explain that the comment was inappropriate and could cause offence, regardless of intent. I would avoid escalating unnecessarily but would not ignore it. I would check privately with the affected student to see how they felt and whether they wanted support. I would consider whether this was isolated or part of a wider pattern.</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 would explain why the comment was inappropriate and encourage reflection, without engaging in a prolonged public argument. If the behaviour continued or was serious, I would raise it through the university's reporting or support mechanisms. I would respect the affected student's wishes where possible, while recognising that serious or repeated discrimination may need to be reported.</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Respect  •  Moral courage  •  Empathy  •  Appropriate escalation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4 | A confidentiality dilemma</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24</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You are volunteering at a community health centre. A young person you know tells you they have been experiencing severe emotional distress. They ask you not to tell anyone because they fear their family will find out. They also mention recently thinking about seriously harming themselves.</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respond to the young person?</a:t>
            </a:r>
          </a:p>
          <a:p>
            <a:pPr>
              <a:spcAft>
                <a:spcPts val="1200"/>
              </a:spcAft>
              <a:defRPr sz="1800">
                <a:solidFill>
                  <a:srgbClr val="27333F"/>
                </a:solidFill>
                <a:latin typeface="Aptos"/>
              </a:defRPr>
            </a:pPr>
            <a:r>
              <a:t>•  How would you balance their request for confidentiality with your responsibility to keep them safe?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4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25</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listen calmly, acknowledge how difficult it may be to talk about their feelings and thank them for trusting me. I would ask appropriate questions to understand whether they are in immediate danger. I would not promise confidentiality that I might be unable to maintain. I would reassure them that I want to help them access appropriate support.</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 would explain that I respect their privacy but cannot keep information confidential if their safety is at serious risk. I would encourage them to involve an appropriate healthcare professional and support them in doing so. If I believed they were in immediate danger, I would seek urgent assistance through the appropriate procedures, sharing only necessary information.</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Compassion  •  Confidentiality  •  Safety  •  Recognising limits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5 | A disagreement within a team</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26</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You are on a student committee organising a university charity event. Two members strongly disagree about how the available funds should be spent. Their disagreement has become personal, and others are reluctant to contribute. The event is approaching, and a decision is needed.</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help resolve the disagreement?</a:t>
            </a:r>
          </a:p>
          <a:p>
            <a:pPr>
              <a:spcAft>
                <a:spcPts val="1200"/>
              </a:spcAft>
              <a:defRPr sz="1800">
                <a:solidFill>
                  <a:srgbClr val="27333F"/>
                </a:solidFill>
                <a:latin typeface="Aptos"/>
              </a:defRPr>
            </a:pPr>
            <a:r>
              <a:t>•  What would you do if the two members refused to compromise?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5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27</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invite both members to explain their views and refocus the discussion on the committee's shared objective and the charity's needs. I would suggest agreeing objective criteria for allocating funds, such as impact, feasibility and budget, so the options could be evaluated fairly rather than through personal disagreement.</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 would explore whether a compromise could address the main concerns. If no agreement were possible, I would suggest following the committee's established decision-making process, ensuring everyone had an opportunity to contribute. I would encourage the members to maintain a respectful working relationship regardless of the outcome.</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Collaboration  •  Conflict resolution  •  Leadership  •  Judgement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6 | Receiving difficult feedback</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28</a:t>
            </a:r>
          </a:p>
        </p:txBody>
      </p:sp>
      <p:sp>
        <p:nvSpPr>
          <p:cNvPr id="7" name="TextBox 6"/>
          <p:cNvSpPr txBox="1"/>
          <p:nvPr/>
        </p:nvSpPr>
        <p:spPr>
          <a:xfrm>
            <a:off x="777240" y="1325880"/>
            <a:ext cx="1828800" cy="228600"/>
          </a:xfrm>
          <a:prstGeom prst="rect">
            <a:avLst/>
          </a:prstGeom>
          <a:noFill/>
        </p:spPr>
        <p:txBody>
          <a:bodyPr wrap="square" lIns="54864" tIns="36576" rIns="45720" bIns="27432">
            <a:spAutoFit/>
          </a:bodyPr>
          <a:lstStyle/>
          <a:p>
            <a:pPr algn="l"/>
            <a:r>
              <a:rPr sz="1100" b="1">
                <a:solidFill>
                  <a:srgbClr val="0D9488"/>
                </a:solidFill>
                <a:latin typeface="Aptos"/>
              </a:rPr>
              <a:t>SCENARIO</a:t>
            </a:r>
          </a:p>
        </p:txBody>
      </p:sp>
      <p:sp>
        <p:nvSpPr>
          <p:cNvPr id="8" name="TextBox 7"/>
          <p:cNvSpPr txBox="1"/>
          <p:nvPr/>
        </p:nvSpPr>
        <p:spPr>
          <a:xfrm>
            <a:off x="822960" y="1664208"/>
            <a:ext cx="10515600" cy="1965960"/>
          </a:xfrm>
          <a:prstGeom prst="rect">
            <a:avLst/>
          </a:prstGeom>
          <a:noFill/>
        </p:spPr>
        <p:txBody>
          <a:bodyPr wrap="square" lIns="54864" tIns="36576" rIns="45720" bIns="27432">
            <a:spAutoFit/>
          </a:bodyPr>
          <a:lstStyle/>
          <a:p>
            <a:pPr algn="l"/>
            <a:r>
              <a:rPr sz="1800" b="0">
                <a:solidFill>
                  <a:srgbClr val="27333F"/>
                </a:solidFill>
                <a:latin typeface="Aptos"/>
              </a:rPr>
              <a:t>After a university group presentation, your tutor says your communication skills need improvement and that you did not contribute sufficiently to the discussion. You feel the feedback is unfair because you spent considerable time preparing.</a:t>
            </a:r>
          </a:p>
        </p:txBody>
      </p:sp>
      <p:sp>
        <p:nvSpPr>
          <p:cNvPr id="9" name="TextBox 8"/>
          <p:cNvSpPr txBox="1"/>
          <p:nvPr/>
        </p:nvSpPr>
        <p:spPr>
          <a:xfrm>
            <a:off x="777240" y="37947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QUESTIONS</a:t>
            </a:r>
          </a:p>
        </p:txBody>
      </p:sp>
      <p:sp>
        <p:nvSpPr>
          <p:cNvPr id="10" name="TextBox 9"/>
          <p:cNvSpPr txBox="1"/>
          <p:nvPr/>
        </p:nvSpPr>
        <p:spPr>
          <a:xfrm>
            <a:off x="822960" y="4096512"/>
            <a:ext cx="10607040" cy="2011680"/>
          </a:xfrm>
          <a:prstGeom prst="rect">
            <a:avLst/>
          </a:prstGeom>
          <a:noFill/>
        </p:spPr>
        <p:txBody>
          <a:bodyPr wrap="square" lIns="73152" rIns="36576">
            <a:spAutoFit/>
          </a:bodyPr>
          <a:lstStyle/>
          <a:p>
            <a:pPr>
              <a:spcAft>
                <a:spcPts val="1200"/>
              </a:spcAft>
              <a:defRPr sz="1800">
                <a:solidFill>
                  <a:srgbClr val="27333F"/>
                </a:solidFill>
                <a:latin typeface="Aptos"/>
              </a:defRPr>
            </a:pPr>
            <a:r>
              <a:t>•  How would you respond to the tutor's feedback?</a:t>
            </a:r>
          </a:p>
          <a:p>
            <a:pPr>
              <a:spcAft>
                <a:spcPts val="1200"/>
              </a:spcAft>
              <a:defRPr sz="1800">
                <a:solidFill>
                  <a:srgbClr val="27333F"/>
                </a:solidFill>
                <a:latin typeface="Aptos"/>
              </a:defRPr>
            </a:pPr>
            <a:r>
              <a:t>•  What would you do if you continued to disagree with the feedback?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Scenario 6 | Suggested responses</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PRACTICE SCENARIOS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29</a:t>
            </a:r>
          </a:p>
        </p:txBody>
      </p:sp>
      <p:sp>
        <p:nvSpPr>
          <p:cNvPr id="7" name="TextBox 6"/>
          <p:cNvSpPr txBox="1"/>
          <p:nvPr/>
        </p:nvSpPr>
        <p:spPr>
          <a:xfrm>
            <a:off x="777240" y="128016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1</a:t>
            </a:r>
          </a:p>
        </p:txBody>
      </p:sp>
      <p:sp>
        <p:nvSpPr>
          <p:cNvPr id="8" name="TextBox 7"/>
          <p:cNvSpPr txBox="1"/>
          <p:nvPr/>
        </p:nvSpPr>
        <p:spPr>
          <a:xfrm>
            <a:off x="822960" y="1600200"/>
            <a:ext cx="10515600" cy="1691640"/>
          </a:xfrm>
          <a:prstGeom prst="rect">
            <a:avLst/>
          </a:prstGeom>
          <a:noFill/>
        </p:spPr>
        <p:txBody>
          <a:bodyPr wrap="square" lIns="54864" tIns="36576" rIns="45720" bIns="27432">
            <a:spAutoFit/>
          </a:bodyPr>
          <a:lstStyle/>
          <a:p>
            <a:pPr algn="l"/>
            <a:r>
              <a:rPr sz="1500" b="0">
                <a:solidFill>
                  <a:srgbClr val="27333F"/>
                </a:solidFill>
                <a:latin typeface="Aptos"/>
              </a:rPr>
              <a:t>I would listen carefully and thank the tutor for the feedback. Although I might feel disappointed, I would try to separate my feelings from the specific points raised. I would ask for examples and consider how my behaviour may have affected the group. I would then identify practical steps to improve my participation in future.</a:t>
            </a:r>
          </a:p>
        </p:txBody>
      </p:sp>
      <p:sp>
        <p:nvSpPr>
          <p:cNvPr id="9" name="TextBox 8"/>
          <p:cNvSpPr txBox="1"/>
          <p:nvPr/>
        </p:nvSpPr>
        <p:spPr>
          <a:xfrm>
            <a:off x="777240" y="3520440"/>
            <a:ext cx="1828800" cy="228600"/>
          </a:xfrm>
          <a:prstGeom prst="rect">
            <a:avLst/>
          </a:prstGeom>
          <a:noFill/>
        </p:spPr>
        <p:txBody>
          <a:bodyPr wrap="square" lIns="54864" tIns="36576" rIns="45720" bIns="27432">
            <a:spAutoFit/>
          </a:bodyPr>
          <a:lstStyle/>
          <a:p>
            <a:pPr algn="l"/>
            <a:r>
              <a:rPr sz="1100" b="1">
                <a:solidFill>
                  <a:srgbClr val="0D9488"/>
                </a:solidFill>
                <a:latin typeface="Aptos"/>
              </a:rPr>
              <a:t>QUESTION 2</a:t>
            </a:r>
          </a:p>
        </p:txBody>
      </p:sp>
      <p:sp>
        <p:nvSpPr>
          <p:cNvPr id="10" name="TextBox 9"/>
          <p:cNvSpPr txBox="1"/>
          <p:nvPr/>
        </p:nvSpPr>
        <p:spPr>
          <a:xfrm>
            <a:off x="822960" y="3840480"/>
            <a:ext cx="10515600" cy="1417320"/>
          </a:xfrm>
          <a:prstGeom prst="rect">
            <a:avLst/>
          </a:prstGeom>
          <a:noFill/>
        </p:spPr>
        <p:txBody>
          <a:bodyPr wrap="square" lIns="54864" tIns="36576" rIns="45720" bIns="27432">
            <a:spAutoFit/>
          </a:bodyPr>
          <a:lstStyle/>
          <a:p>
            <a:pPr algn="l"/>
            <a:r>
              <a:rPr sz="1500" b="0">
                <a:solidFill>
                  <a:srgbClr val="27333F"/>
                </a:solidFill>
                <a:latin typeface="Aptos"/>
              </a:rPr>
              <a:t>If I still disagreed, I would discuss the feedback calmly and explain my perspective, including relevant context about my preparation. I would remain open to the tutor's observations and, if unresolved, seek advice through the university's usual academic support processes. I would still reflect on whether there were useful lessons.</a:t>
            </a:r>
          </a:p>
        </p:txBody>
      </p:sp>
      <p:sp>
        <p:nvSpPr>
          <p:cNvPr id="11" name="Rounded Rectangle 10"/>
          <p:cNvSpPr/>
          <p:nvPr/>
        </p:nvSpPr>
        <p:spPr>
          <a:xfrm>
            <a:off x="777240" y="5669280"/>
            <a:ext cx="10607040" cy="594360"/>
          </a:xfrm>
          <a:prstGeom prst="roundRect">
            <a:avLst/>
          </a:prstGeom>
          <a:solidFill>
            <a:srgbClr val="EBF7F6"/>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5843016"/>
            <a:ext cx="10149840" cy="228600"/>
          </a:xfrm>
          <a:prstGeom prst="rect">
            <a:avLst/>
          </a:prstGeom>
          <a:noFill/>
        </p:spPr>
        <p:txBody>
          <a:bodyPr wrap="square" lIns="54864" tIns="36576" rIns="45720" bIns="27432">
            <a:spAutoFit/>
          </a:bodyPr>
          <a:lstStyle/>
          <a:p>
            <a:pPr algn="l"/>
            <a:r>
              <a:rPr sz="1100" b="1">
                <a:solidFill>
                  <a:srgbClr val="16A34A"/>
                </a:solidFill>
                <a:latin typeface="Aptos"/>
              </a:rPr>
              <a:t>QUALITIES  •  Self-awareness  •  Reflection  •  Openness to feedback  •  Emotional regulation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Common mistakes to avoid</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PUTTING IT TOGETHER</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30</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Making assumptions about motivations without establishing the facts</a:t>
            </a:r>
          </a:p>
          <a:p>
            <a:pPr>
              <a:spcAft>
                <a:spcPts val="1200"/>
              </a:spcAft>
              <a:defRPr sz="2000">
                <a:solidFill>
                  <a:srgbClr val="27333F"/>
                </a:solidFill>
                <a:latin typeface="Aptos"/>
              </a:defRPr>
            </a:pPr>
            <a:r>
              <a:t>•  Being judgemental without considering circumstances</a:t>
            </a:r>
          </a:p>
          <a:p>
            <a:pPr>
              <a:spcAft>
                <a:spcPts val="1200"/>
              </a:spcAft>
              <a:defRPr sz="2000">
                <a:solidFill>
                  <a:srgbClr val="27333F"/>
                </a:solidFill>
                <a:latin typeface="Aptos"/>
              </a:defRPr>
            </a:pPr>
            <a:r>
              <a:t>•  Offering unrealistic or disproportionate solutions</a:t>
            </a:r>
          </a:p>
          <a:p>
            <a:pPr>
              <a:spcAft>
                <a:spcPts val="1200"/>
              </a:spcAft>
              <a:defRPr sz="2000">
                <a:solidFill>
                  <a:srgbClr val="27333F"/>
                </a:solidFill>
                <a:latin typeface="Aptos"/>
              </a:defRPr>
            </a:pPr>
            <a:r>
              <a:t>•  Focusing on one person's interests while overlooking others</a:t>
            </a:r>
          </a:p>
          <a:p>
            <a:pPr>
              <a:spcAft>
                <a:spcPts val="1200"/>
              </a:spcAft>
              <a:defRPr sz="2000">
                <a:solidFill>
                  <a:srgbClr val="27333F"/>
                </a:solidFill>
                <a:latin typeface="Aptos"/>
              </a:defRPr>
            </a:pPr>
            <a:r>
              <a:t>•  Being vague: explain the specific steps you would take</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Remember</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Good intentions matter, but responses should translate values into realistic actions.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Improving a response</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PUTTING IT TOGETHER</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31</a:t>
            </a:r>
          </a:p>
        </p:txBody>
      </p:sp>
      <p:sp>
        <p:nvSpPr>
          <p:cNvPr id="7" name="Rounded Rectangle 6"/>
          <p:cNvSpPr/>
          <p:nvPr/>
        </p:nvSpPr>
        <p:spPr>
          <a:xfrm>
            <a:off x="685800" y="1508760"/>
            <a:ext cx="5257800" cy="4297680"/>
          </a:xfrm>
          <a:prstGeom prst="roundRect">
            <a:avLst/>
          </a:prstGeom>
          <a:solidFill>
            <a:srgbClr val="F6F8FA"/>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14400" y="1783080"/>
            <a:ext cx="4800600" cy="320040"/>
          </a:xfrm>
          <a:prstGeom prst="rect">
            <a:avLst/>
          </a:prstGeom>
          <a:noFill/>
        </p:spPr>
        <p:txBody>
          <a:bodyPr wrap="square" lIns="54864" tIns="36576" rIns="45720" bIns="27432">
            <a:spAutoFit/>
          </a:bodyPr>
          <a:lstStyle/>
          <a:p>
            <a:pPr algn="l"/>
            <a:r>
              <a:rPr sz="1300" b="1">
                <a:solidFill>
                  <a:srgbClr val="DC2626"/>
                </a:solidFill>
                <a:latin typeface="Aptos"/>
              </a:rPr>
              <a:t>LESS DEVELOPED</a:t>
            </a:r>
          </a:p>
        </p:txBody>
      </p:sp>
      <p:sp>
        <p:nvSpPr>
          <p:cNvPr id="9" name="TextBox 8"/>
          <p:cNvSpPr txBox="1"/>
          <p:nvPr/>
        </p:nvSpPr>
        <p:spPr>
          <a:xfrm>
            <a:off x="914400" y="2331720"/>
            <a:ext cx="4754880" cy="3108960"/>
          </a:xfrm>
          <a:prstGeom prst="rect">
            <a:avLst/>
          </a:prstGeom>
          <a:noFill/>
        </p:spPr>
        <p:txBody>
          <a:bodyPr wrap="square" lIns="54864" tIns="36576" rIns="45720" bIns="27432">
            <a:spAutoFit/>
          </a:bodyPr>
          <a:lstStyle/>
          <a:p>
            <a:pPr algn="l"/>
            <a:r>
              <a:rPr sz="1700" b="0">
                <a:solidFill>
                  <a:srgbClr val="27333F"/>
                </a:solidFill>
                <a:latin typeface="Aptos"/>
              </a:rPr>
              <a:t>“I would report my friend because cheating is wrong. It is important to be honest and fair, and I would not want to be involved.”</a:t>
            </a:r>
          </a:p>
        </p:txBody>
      </p:sp>
      <p:sp>
        <p:nvSpPr>
          <p:cNvPr id="10" name="Rounded Rectangle 9"/>
          <p:cNvSpPr/>
          <p:nvPr/>
        </p:nvSpPr>
        <p:spPr>
          <a:xfrm>
            <a:off x="6199632" y="1508760"/>
            <a:ext cx="5257800" cy="4297680"/>
          </a:xfrm>
          <a:prstGeom prst="roundRect">
            <a:avLst/>
          </a:prstGeom>
          <a:solidFill>
            <a:srgbClr val="F6F8FA"/>
          </a:solidFill>
          <a:ln>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28232" y="1783080"/>
            <a:ext cx="4800600" cy="320040"/>
          </a:xfrm>
          <a:prstGeom prst="rect">
            <a:avLst/>
          </a:prstGeom>
          <a:noFill/>
        </p:spPr>
        <p:txBody>
          <a:bodyPr wrap="square" lIns="54864" tIns="36576" rIns="45720" bIns="27432">
            <a:spAutoFit/>
          </a:bodyPr>
          <a:lstStyle/>
          <a:p>
            <a:pPr algn="l"/>
            <a:r>
              <a:rPr sz="1300" b="1">
                <a:solidFill>
                  <a:srgbClr val="16A34A"/>
                </a:solidFill>
                <a:latin typeface="Aptos"/>
              </a:rPr>
              <a:t>MORE DEVELOPED</a:t>
            </a:r>
          </a:p>
        </p:txBody>
      </p:sp>
      <p:sp>
        <p:nvSpPr>
          <p:cNvPr id="12" name="TextBox 11"/>
          <p:cNvSpPr txBox="1"/>
          <p:nvPr/>
        </p:nvSpPr>
        <p:spPr>
          <a:xfrm>
            <a:off x="6428232" y="2331720"/>
            <a:ext cx="4754880" cy="3108960"/>
          </a:xfrm>
          <a:prstGeom prst="rect">
            <a:avLst/>
          </a:prstGeom>
          <a:noFill/>
        </p:spPr>
        <p:txBody>
          <a:bodyPr wrap="square" lIns="54864" tIns="36576" rIns="45720" bIns="27432">
            <a:spAutoFit/>
          </a:bodyPr>
          <a:lstStyle/>
          <a:p>
            <a:pPr algn="l"/>
            <a:r>
              <a:rPr sz="1700" b="0">
                <a:solidFill>
                  <a:srgbClr val="27333F"/>
                </a:solidFill>
                <a:latin typeface="Aptos"/>
              </a:rPr>
              <a:t>“I would clarify the circumstances and speak to my friend privately. I would explain why using confidential material is unfair, encourage them to seek support and decline to use or share it. If there were credible evidence of serious misconduct, I would raise the concern through the university’s procedures.”</a:t>
            </a:r>
          </a:p>
        </p:txBody>
      </p:sp>
      <p:sp>
        <p:nvSpPr>
          <p:cNvPr id="13" name="TextBox 12"/>
          <p:cNvSpPr txBox="1"/>
          <p:nvPr/>
        </p:nvSpPr>
        <p:spPr>
          <a:xfrm>
            <a:off x="914400" y="6053328"/>
            <a:ext cx="10241280" cy="320040"/>
          </a:xfrm>
          <a:prstGeom prst="rect">
            <a:avLst/>
          </a:prstGeom>
          <a:noFill/>
        </p:spPr>
        <p:txBody>
          <a:bodyPr wrap="square" lIns="54864" tIns="36576" rIns="45720" bIns="27432">
            <a:spAutoFit/>
          </a:bodyPr>
          <a:lstStyle/>
          <a:p>
            <a:pPr algn="ctr"/>
            <a:r>
              <a:rPr sz="1500" b="1">
                <a:solidFill>
                  <a:srgbClr val="0D9488"/>
                </a:solidFill>
                <a:latin typeface="Aptos"/>
              </a:rPr>
              <a:t>The developed response explains the process as well as the intended outcome.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Final advice</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CONCLUSION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32</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Be empathetic: consider how the situation affects everyone involved</a:t>
            </a:r>
          </a:p>
          <a:p>
            <a:pPr>
              <a:spcAft>
                <a:spcPts val="1200"/>
              </a:spcAft>
              <a:defRPr sz="2000">
                <a:solidFill>
                  <a:srgbClr val="27333F"/>
                </a:solidFill>
                <a:latin typeface="Aptos"/>
              </a:defRPr>
            </a:pPr>
            <a:r>
              <a:t>•  Be balanced: recognise competing interests and avoid assumptions</a:t>
            </a:r>
          </a:p>
          <a:p>
            <a:pPr>
              <a:spcAft>
                <a:spcPts val="1200"/>
              </a:spcAft>
              <a:defRPr sz="2000">
                <a:solidFill>
                  <a:srgbClr val="27333F"/>
                </a:solidFill>
                <a:latin typeface="Aptos"/>
              </a:defRPr>
            </a:pPr>
            <a:r>
              <a:t>•  Be practical: suggest realistic actions</a:t>
            </a:r>
          </a:p>
          <a:p>
            <a:pPr>
              <a:spcAft>
                <a:spcPts val="1200"/>
              </a:spcAft>
              <a:defRPr sz="2000">
                <a:solidFill>
                  <a:srgbClr val="27333F"/>
                </a:solidFill>
                <a:latin typeface="Aptos"/>
              </a:defRPr>
            </a:pPr>
            <a:r>
              <a:t>•  Be professional: prioritise honesty, fairness, respect and safety</a:t>
            </a:r>
          </a:p>
          <a:p>
            <a:pPr>
              <a:spcAft>
                <a:spcPts val="1200"/>
              </a:spcAft>
              <a:defRPr sz="2000">
                <a:solidFill>
                  <a:srgbClr val="27333F"/>
                </a:solidFill>
                <a:latin typeface="Aptos"/>
              </a:defRPr>
            </a:pPr>
            <a:r>
              <a:t>•  Be reflective: acknowledge uncertainty and opportunities to learn</a:t>
            </a:r>
          </a:p>
          <a:p>
            <a:pPr>
              <a:spcAft>
                <a:spcPts val="1200"/>
              </a:spcAft>
              <a:defRPr sz="2000">
                <a:solidFill>
                  <a:srgbClr val="27333F"/>
                </a:solidFill>
                <a:latin typeface="Aptos"/>
              </a:defRPr>
            </a:pPr>
            <a:r>
              <a:t>•  Be concise: answer directly and explain your reasoning</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Aim</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Demonstrate considered judgement—not a perfect or memorised answer.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Discussion and reflection</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CONCLUSION</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33</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Which scenario did you find most difficult, and why?</a:t>
            </a:r>
          </a:p>
          <a:p>
            <a:pPr>
              <a:spcAft>
                <a:spcPts val="1200"/>
              </a:spcAft>
              <a:defRPr sz="2000">
                <a:solidFill>
                  <a:srgbClr val="27333F"/>
                </a:solidFill>
                <a:latin typeface="Aptos"/>
              </a:defRPr>
            </a:pPr>
            <a:r>
              <a:t>•  When, if ever, should loyalty to a friend take precedence over reporting misconduct?</a:t>
            </a:r>
          </a:p>
          <a:p>
            <a:pPr>
              <a:spcAft>
                <a:spcPts val="1200"/>
              </a:spcAft>
              <a:defRPr sz="2000">
                <a:solidFill>
                  <a:srgbClr val="27333F"/>
                </a:solidFill>
                <a:latin typeface="Aptos"/>
              </a:defRPr>
            </a:pPr>
            <a:r>
              <a:t>•  How would you balance empathy with accountability?</a:t>
            </a:r>
          </a:p>
          <a:p>
            <a:pPr>
              <a:spcAft>
                <a:spcPts val="1200"/>
              </a:spcAft>
              <a:defRPr sz="2000">
                <a:solidFill>
                  <a:srgbClr val="27333F"/>
                </a:solidFill>
                <a:latin typeface="Aptos"/>
              </a:defRPr>
            </a:pPr>
            <a:r>
              <a:t>•  What makes an answer thoughtful rather than simply morally correct?</a:t>
            </a:r>
          </a:p>
        </p:txBody>
      </p:sp>
      <p:sp>
        <p:nvSpPr>
          <p:cNvPr id="8" name="Rounded Rectangle 7"/>
          <p:cNvSpPr/>
          <p:nvPr/>
        </p:nvSpPr>
        <p:spPr>
          <a:xfrm>
            <a:off x="822960" y="5257800"/>
            <a:ext cx="10515600" cy="82296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49240"/>
            <a:ext cx="10149840" cy="201168"/>
          </a:xfrm>
          <a:prstGeom prst="rect">
            <a:avLst/>
          </a:prstGeom>
          <a:noFill/>
        </p:spPr>
        <p:txBody>
          <a:bodyPr wrap="square" lIns="54864" tIns="36576" rIns="45720" bIns="27432">
            <a:spAutoFit/>
          </a:bodyPr>
          <a:lstStyle/>
          <a:p>
            <a:pPr algn="l"/>
            <a:r>
              <a:rPr sz="1100" b="1">
                <a:solidFill>
                  <a:srgbClr val="0D9488"/>
                </a:solidFill>
                <a:latin typeface="Aptos"/>
              </a:rPr>
              <a:t>Optional activity</a:t>
            </a:r>
          </a:p>
        </p:txBody>
      </p:sp>
      <p:sp>
        <p:nvSpPr>
          <p:cNvPr id="10" name="TextBox 9"/>
          <p:cNvSpPr txBox="1"/>
          <p:nvPr/>
        </p:nvSpPr>
        <p:spPr>
          <a:xfrm>
            <a:off x="1005840" y="5586984"/>
            <a:ext cx="10149840" cy="457200"/>
          </a:xfrm>
          <a:prstGeom prst="rect">
            <a:avLst/>
          </a:prstGeom>
          <a:noFill/>
        </p:spPr>
        <p:txBody>
          <a:bodyPr wrap="square" lIns="54864" tIns="36576" rIns="45720" bIns="27432">
            <a:spAutoFit/>
          </a:bodyPr>
          <a:lstStyle/>
          <a:p>
            <a:pPr algn="l"/>
            <a:r>
              <a:rPr sz="1400" b="0">
                <a:solidFill>
                  <a:srgbClr val="27333F"/>
                </a:solidFill>
                <a:latin typeface="Aptos"/>
              </a:rPr>
              <a:t>Choose one scenario and give a timed response, then discuss what you would improve.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48640"/>
          </a:xfrm>
          <a:prstGeom prst="rect">
            <a:avLst/>
          </a:prstGeom>
          <a:noFill/>
        </p:spPr>
        <p:txBody>
          <a:bodyPr wrap="square" lIns="54864" tIns="36576" rIns="45720" bIns="27432">
            <a:spAutoFit/>
          </a:bodyPr>
          <a:lstStyle/>
          <a:p>
            <a:pPr algn="l"/>
            <a:r>
              <a:rPr sz="2700" b="1">
                <a:solidFill>
                  <a:srgbClr val="162B42"/>
                </a:solidFill>
                <a:latin typeface="Aptos"/>
              </a:rPr>
              <a:t>Further reading</a:t>
            </a:r>
          </a:p>
        </p:txBody>
      </p:sp>
      <p:sp>
        <p:nvSpPr>
          <p:cNvPr id="4" name="Rectangle 3"/>
          <p:cNvSpPr/>
          <p:nvPr/>
        </p:nvSpPr>
        <p:spPr>
          <a:xfrm>
            <a:off x="621792" y="1033271"/>
            <a:ext cx="713232" cy="50292"/>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509760" y="438912"/>
            <a:ext cx="2011680" cy="228600"/>
          </a:xfrm>
          <a:prstGeom prst="rect">
            <a:avLst/>
          </a:prstGeom>
          <a:noFill/>
        </p:spPr>
        <p:txBody>
          <a:bodyPr wrap="square" lIns="54864" tIns="36576" rIns="45720" bIns="27432">
            <a:spAutoFit/>
          </a:bodyPr>
          <a:lstStyle/>
          <a:p>
            <a:pPr algn="r"/>
            <a:r>
              <a:rPr sz="900" b="1">
                <a:solidFill>
                  <a:srgbClr val="0D9488"/>
                </a:solidFill>
                <a:latin typeface="Aptos"/>
              </a:rPr>
              <a:t>REFERENCES</a:t>
            </a:r>
          </a:p>
        </p:txBody>
      </p:sp>
      <p:sp>
        <p:nvSpPr>
          <p:cNvPr id="6" name="TextBox 5"/>
          <p:cNvSpPr txBox="1"/>
          <p:nvPr/>
        </p:nvSpPr>
        <p:spPr>
          <a:xfrm>
            <a:off x="11292840" y="6473952"/>
            <a:ext cx="365760" cy="182880"/>
          </a:xfrm>
          <a:prstGeom prst="rect">
            <a:avLst/>
          </a:prstGeom>
          <a:noFill/>
        </p:spPr>
        <p:txBody>
          <a:bodyPr wrap="square" lIns="54864" tIns="36576" rIns="45720" bIns="27432">
            <a:spAutoFit/>
          </a:bodyPr>
          <a:lstStyle/>
          <a:p>
            <a:pPr algn="r"/>
            <a:r>
              <a:rPr sz="900" b="0">
                <a:solidFill>
                  <a:srgbClr val="5B6977"/>
                </a:solidFill>
                <a:latin typeface="Aptos"/>
              </a:rPr>
              <a:t>34</a:t>
            </a:r>
          </a:p>
        </p:txBody>
      </p:sp>
      <p:sp>
        <p:nvSpPr>
          <p:cNvPr id="7" name="TextBox 6"/>
          <p:cNvSpPr txBox="1"/>
          <p:nvPr/>
        </p:nvSpPr>
        <p:spPr>
          <a:xfrm>
            <a:off x="822960" y="1417320"/>
            <a:ext cx="10607040" cy="4709160"/>
          </a:xfrm>
          <a:prstGeom prst="rect">
            <a:avLst/>
          </a:prstGeom>
          <a:noFill/>
        </p:spPr>
        <p:txBody>
          <a:bodyPr wrap="square" lIns="73152" rIns="36576">
            <a:spAutoFit/>
          </a:bodyPr>
          <a:lstStyle/>
          <a:p>
            <a:pPr>
              <a:spcAft>
                <a:spcPts val="1200"/>
              </a:spcAft>
              <a:defRPr sz="2000">
                <a:solidFill>
                  <a:srgbClr val="27333F"/>
                </a:solidFill>
                <a:latin typeface="Aptos"/>
              </a:defRPr>
            </a:pPr>
            <a:r>
              <a:t>•  Acuity Insights: Official CASPer information and preparation</a:t>
            </a:r>
          </a:p>
          <a:p>
            <a:pPr>
              <a:spcAft>
                <a:spcPts val="1200"/>
              </a:spcAft>
              <a:defRPr sz="2000">
                <a:solidFill>
                  <a:srgbClr val="27333F"/>
                </a:solidFill>
                <a:latin typeface="Aptos"/>
              </a:defRPr>
            </a:pPr>
            <a:r>
              <a:t>•  General Medical Council: Good medical practice (2024)</a:t>
            </a:r>
          </a:p>
          <a:p>
            <a:pPr>
              <a:spcAft>
                <a:spcPts val="1200"/>
              </a:spcAft>
              <a:defRPr sz="2000">
                <a:solidFill>
                  <a:srgbClr val="27333F"/>
                </a:solidFill>
                <a:latin typeface="Aptos"/>
              </a:defRPr>
            </a:pPr>
            <a:r>
              <a:t>•  General Medical Council: Education and professional guidance</a:t>
            </a:r>
          </a:p>
        </p:txBody>
      </p:sp>
      <p:sp>
        <p:nvSpPr>
          <p:cNvPr id="8" name="Rounded Rectangle 7"/>
          <p:cNvSpPr/>
          <p:nvPr/>
        </p:nvSpPr>
        <p:spPr>
          <a:xfrm>
            <a:off x="822960" y="5303520"/>
            <a:ext cx="10515600" cy="777240"/>
          </a:xfrm>
          <a:prstGeom prst="roundRect">
            <a:avLst/>
          </a:prstGeom>
          <a:solidFill>
            <a:srgbClr val="EBF7F6"/>
          </a:solidFill>
          <a:ln>
            <a:solidFill>
              <a:srgbClr val="0D94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5394959"/>
            <a:ext cx="10149840" cy="201168"/>
          </a:xfrm>
          <a:prstGeom prst="rect">
            <a:avLst/>
          </a:prstGeom>
          <a:noFill/>
        </p:spPr>
        <p:txBody>
          <a:bodyPr wrap="square" lIns="54864" tIns="36576" rIns="45720" bIns="27432">
            <a:spAutoFit/>
          </a:bodyPr>
          <a:lstStyle/>
          <a:p>
            <a:pPr algn="l"/>
            <a:r>
              <a:rPr sz="1100" b="1">
                <a:solidFill>
                  <a:srgbClr val="0D9488"/>
                </a:solidFill>
                <a:latin typeface="Aptos"/>
              </a:rPr>
              <a:t>Links</a:t>
            </a:r>
          </a:p>
        </p:txBody>
      </p:sp>
      <p:sp>
        <p:nvSpPr>
          <p:cNvPr id="10" name="TextBox 9"/>
          <p:cNvSpPr txBox="1"/>
          <p:nvPr/>
        </p:nvSpPr>
        <p:spPr>
          <a:xfrm>
            <a:off x="1005840" y="5632704"/>
            <a:ext cx="10149840" cy="411479"/>
          </a:xfrm>
          <a:prstGeom prst="rect">
            <a:avLst/>
          </a:prstGeom>
          <a:noFill/>
        </p:spPr>
        <p:txBody>
          <a:bodyPr wrap="square" lIns="54864" tIns="36576" rIns="45720" bIns="27432">
            <a:spAutoFit/>
          </a:bodyPr>
          <a:lstStyle/>
          <a:p>
            <a:pPr algn="l"/>
            <a:r>
              <a:rPr sz="1400" b="0">
                <a:solidFill>
                  <a:srgbClr val="27333F"/>
                </a:solidFill>
                <a:latin typeface="Aptos"/>
              </a:rPr>
              <a:t>acuityinsights.app/casper/  |  gmc-uk.org/professional-standards/good-medical-practice-2024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2807</Words>
  <Application>Microsoft Office PowerPoint</Application>
  <PresentationFormat>Widescreen</PresentationFormat>
  <Paragraphs>303</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CASPer Situational Judgement Test</dc:title>
  <dc:subject>Preparation for UK medical school applicants</dc:subject>
  <dc:creator>OpenAI</dc:creator>
  <cp:keywords/>
  <dc:description>generated using python-pptx</dc:description>
  <cp:lastModifiedBy>Michael Addison</cp:lastModifiedBy>
  <cp:revision>2</cp:revision>
  <dcterms:created xsi:type="dcterms:W3CDTF">2013-01-27T09:14:16Z</dcterms:created>
  <dcterms:modified xsi:type="dcterms:W3CDTF">2026-10-02T09:26:15Z</dcterms:modified>
  <cp:category/>
</cp:coreProperties>
</file>